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4"/>
  </p:notesMasterIdLst>
  <p:sldIdLst>
    <p:sldId id="278" r:id="rId3"/>
    <p:sldId id="298" r:id="rId4"/>
    <p:sldId id="300" r:id="rId5"/>
    <p:sldId id="361" r:id="rId6"/>
    <p:sldId id="365" r:id="rId7"/>
    <p:sldId id="362" r:id="rId8"/>
    <p:sldId id="363" r:id="rId9"/>
    <p:sldId id="364" r:id="rId10"/>
    <p:sldId id="369" r:id="rId11"/>
    <p:sldId id="366" r:id="rId12"/>
    <p:sldId id="367" r:id="rId13"/>
    <p:sldId id="368" r:id="rId14"/>
    <p:sldId id="370" r:id="rId15"/>
    <p:sldId id="373" r:id="rId16"/>
    <p:sldId id="374" r:id="rId17"/>
    <p:sldId id="375" r:id="rId18"/>
    <p:sldId id="376" r:id="rId19"/>
    <p:sldId id="377" r:id="rId20"/>
    <p:sldId id="328" r:id="rId21"/>
    <p:sldId id="378" r:id="rId22"/>
    <p:sldId id="37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AE"/>
    <a:srgbClr val="CC9C53"/>
    <a:srgbClr val="064089"/>
    <a:srgbClr val="FCD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3850" autoAdjust="0"/>
  </p:normalViewPr>
  <p:slideViewPr>
    <p:cSldViewPr snapToGrid="0" showGuides="1">
      <p:cViewPr varScale="1">
        <p:scale>
          <a:sx n="84" d="100"/>
          <a:sy n="84" d="100"/>
        </p:scale>
        <p:origin x="78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AD20A-4397-42D2-B4BF-785CA14234A2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96C3D-27FB-4F40-B6C7-7D78C929D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988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96C5A1E-6710-4E66-BD0F-BB0A2674F1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2233443" y="783167"/>
            <a:ext cx="14423415" cy="925213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0530DA-F221-4FEC-B269-F6AF22E94222}"/>
              </a:ext>
            </a:extLst>
          </p:cNvPr>
          <p:cNvSpPr/>
          <p:nvPr userDrawn="1"/>
        </p:nvSpPr>
        <p:spPr>
          <a:xfrm>
            <a:off x="0" y="0"/>
            <a:ext cx="12187946" cy="6858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40000"/>
                </a:srgbClr>
              </a:gs>
              <a:gs pos="0">
                <a:srgbClr val="002060">
                  <a:alpha val="20000"/>
                </a:srgbClr>
              </a:gs>
              <a:gs pos="50000">
                <a:srgbClr val="002060">
                  <a:alpha val="60000"/>
                </a:srgbClr>
              </a:gs>
              <a:gs pos="75000">
                <a:srgbClr val="002060">
                  <a:alpha val="80000"/>
                </a:srgbClr>
              </a:gs>
              <a:gs pos="100000">
                <a:srgbClr val="002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769D877-EA23-4431-BF6E-2325D3589C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32364" r="17091" b="33939"/>
          <a:stretch/>
        </p:blipFill>
        <p:spPr>
          <a:xfrm>
            <a:off x="189141" y="133237"/>
            <a:ext cx="1656000" cy="485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7896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96C5A1E-6710-4E66-BD0F-BB0A2674F1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2233443" y="783167"/>
            <a:ext cx="14423415" cy="92521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260177-7B48-4B14-B71B-5D6C72683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2231415" y="1659467"/>
            <a:ext cx="14423415" cy="925213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B4EADF6-1D22-4B9D-BAFC-00E15AE0F40B}"/>
              </a:ext>
            </a:extLst>
          </p:cNvPr>
          <p:cNvSpPr/>
          <p:nvPr userDrawn="1"/>
        </p:nvSpPr>
        <p:spPr>
          <a:xfrm>
            <a:off x="0" y="0"/>
            <a:ext cx="12187946" cy="6858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40000"/>
                </a:srgbClr>
              </a:gs>
              <a:gs pos="0">
                <a:srgbClr val="002060">
                  <a:alpha val="20000"/>
                </a:srgbClr>
              </a:gs>
              <a:gs pos="50000">
                <a:srgbClr val="002060">
                  <a:alpha val="60000"/>
                </a:srgbClr>
              </a:gs>
              <a:gs pos="75000">
                <a:srgbClr val="002060">
                  <a:alpha val="80000"/>
                </a:srgbClr>
              </a:gs>
              <a:gs pos="100000">
                <a:srgbClr val="002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769D877-EA23-4431-BF6E-2325D3589C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32364" r="17091" b="33939"/>
          <a:stretch/>
        </p:blipFill>
        <p:spPr>
          <a:xfrm>
            <a:off x="189141" y="133237"/>
            <a:ext cx="1656000" cy="485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081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66 0.127778 E" pathEditMode="relative" ptsTypes="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66 -0.127778 L 0 0 E" pathEditMode="relative" ptsTypes="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9797FB6D-89CD-4D9E-90AC-0C6CC2D6B8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2231415" y="1659467"/>
            <a:ext cx="14423415" cy="925213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AAA58D1-38BB-49AD-8A7F-62C322F833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59467"/>
            <a:ext cx="14423415" cy="925213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035A93D-0280-4933-ACA0-F1082EC90C87}"/>
              </a:ext>
            </a:extLst>
          </p:cNvPr>
          <p:cNvSpPr/>
          <p:nvPr userDrawn="1"/>
        </p:nvSpPr>
        <p:spPr>
          <a:xfrm>
            <a:off x="0" y="0"/>
            <a:ext cx="12187946" cy="6858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40000"/>
                </a:srgbClr>
              </a:gs>
              <a:gs pos="0">
                <a:srgbClr val="002060">
                  <a:alpha val="20000"/>
                </a:srgbClr>
              </a:gs>
              <a:gs pos="50000">
                <a:srgbClr val="002060">
                  <a:alpha val="60000"/>
                </a:srgbClr>
              </a:gs>
              <a:gs pos="75000">
                <a:srgbClr val="002060">
                  <a:alpha val="80000"/>
                </a:srgbClr>
              </a:gs>
              <a:gs pos="100000">
                <a:srgbClr val="002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841AC0C-7AA8-46DE-876A-7559745E81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32364" r="17091" b="33939"/>
          <a:stretch/>
        </p:blipFill>
        <p:spPr>
          <a:xfrm>
            <a:off x="189141" y="133237"/>
            <a:ext cx="1656000" cy="485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183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3023 0 E" pathEditMode="relative" ptsTypes="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3023 0 L 0 0 E" pathEditMode="relative" ptsTypes="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3023 0 E" pathEditMode="relative" ptsTypes="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3023 0 L 0 0 E" pathEditMode="relative" ptsTypes="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3023 0 E" pathEditMode="relative" ptsTypes="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3023 0 L 0 0 E" pathEditMode="relative" ptsTypes=""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2/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3B06E4-7AAA-4010-B6C8-94E99F9F6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59467"/>
            <a:ext cx="14423415" cy="925213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9B1BCDB-C9DE-413F-BF8C-F3ED0D69DD1D}"/>
              </a:ext>
            </a:extLst>
          </p:cNvPr>
          <p:cNvSpPr/>
          <p:nvPr userDrawn="1"/>
        </p:nvSpPr>
        <p:spPr>
          <a:xfrm>
            <a:off x="0" y="0"/>
            <a:ext cx="12187946" cy="6858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40000"/>
                </a:srgbClr>
              </a:gs>
              <a:gs pos="0">
                <a:srgbClr val="002060">
                  <a:alpha val="20000"/>
                </a:srgbClr>
              </a:gs>
              <a:gs pos="50000">
                <a:srgbClr val="002060">
                  <a:alpha val="60000"/>
                </a:srgbClr>
              </a:gs>
              <a:gs pos="75000">
                <a:srgbClr val="002060">
                  <a:alpha val="80000"/>
                </a:srgbClr>
              </a:gs>
              <a:gs pos="100000">
                <a:srgbClr val="002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86A637-361C-4280-ABDF-92D2A731D5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32364" r="17091" b="33939"/>
          <a:stretch/>
        </p:blipFill>
        <p:spPr>
          <a:xfrm>
            <a:off x="189141" y="133237"/>
            <a:ext cx="1656000" cy="485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8228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6F0A59-FBBA-4DAB-8BD2-53F308D20F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" b="103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C8F47D6-F9C4-46F2-973E-BBACE1E25B33}"/>
              </a:ext>
            </a:extLst>
          </p:cNvPr>
          <p:cNvSpPr/>
          <p:nvPr userDrawn="1"/>
        </p:nvSpPr>
        <p:spPr>
          <a:xfrm>
            <a:off x="4054" y="0"/>
            <a:ext cx="12187946" cy="6858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40000"/>
                </a:srgbClr>
              </a:gs>
              <a:gs pos="0">
                <a:srgbClr val="002060">
                  <a:alpha val="20000"/>
                </a:srgbClr>
              </a:gs>
              <a:gs pos="50000">
                <a:srgbClr val="002060">
                  <a:alpha val="60000"/>
                </a:srgbClr>
              </a:gs>
              <a:gs pos="75000">
                <a:srgbClr val="002060">
                  <a:alpha val="80000"/>
                </a:srgbClr>
              </a:gs>
              <a:gs pos="100000">
                <a:srgbClr val="002060"/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395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76B52B72-AA27-4752-9EDD-4DA2A882AC8B}"/>
              </a:ext>
            </a:extLst>
          </p:cNvPr>
          <p:cNvSpPr/>
          <p:nvPr userDrawn="1"/>
        </p:nvSpPr>
        <p:spPr>
          <a:xfrm>
            <a:off x="-1048961" y="-9611736"/>
            <a:ext cx="14289922" cy="14289922"/>
          </a:xfrm>
          <a:prstGeom prst="ellipse">
            <a:avLst/>
          </a:prstGeom>
          <a:solidFill>
            <a:srgbClr val="002060">
              <a:alpha val="40000"/>
            </a:srgbClr>
          </a:solidFill>
          <a:ln>
            <a:noFill/>
          </a:ln>
          <a:effectLst>
            <a:innerShdw blurRad="355600">
              <a:schemeClr val="accent6"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5E33218-CA4E-4772-9295-03F1E0A66971}"/>
              </a:ext>
            </a:extLst>
          </p:cNvPr>
          <p:cNvSpPr/>
          <p:nvPr userDrawn="1"/>
        </p:nvSpPr>
        <p:spPr>
          <a:xfrm>
            <a:off x="-792480" y="-9355255"/>
            <a:ext cx="13776960" cy="13776960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  <a:effectLst>
            <a:innerShdw blurRad="355600">
              <a:schemeClr val="accent6"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062460CE-E819-409F-BAB9-351C1EDACE1A}"/>
              </a:ext>
            </a:extLst>
          </p:cNvPr>
          <p:cNvSpPr/>
          <p:nvPr userDrawn="1"/>
        </p:nvSpPr>
        <p:spPr>
          <a:xfrm>
            <a:off x="0" y="0"/>
            <a:ext cx="12192000" cy="4157568"/>
          </a:xfrm>
          <a:custGeom>
            <a:avLst/>
            <a:gdLst>
              <a:gd name="connsiteX0" fmla="*/ 0 w 12192000"/>
              <a:gd name="connsiteY0" fmla="*/ 0 h 4157568"/>
              <a:gd name="connsiteX1" fmla="*/ 12192000 w 12192000"/>
              <a:gd name="connsiteY1" fmla="*/ 0 h 4157568"/>
              <a:gd name="connsiteX2" fmla="*/ 12192000 w 12192000"/>
              <a:gd name="connsiteY2" fmla="*/ 419367 h 4157568"/>
              <a:gd name="connsiteX3" fmla="*/ 12185476 w 12192000"/>
              <a:gd name="connsiteY3" fmla="*/ 432856 h 4157568"/>
              <a:gd name="connsiteX4" fmla="*/ 6096002 w 12192000"/>
              <a:gd name="connsiteY4" fmla="*/ 4157568 h 4157568"/>
              <a:gd name="connsiteX5" fmla="*/ 6528 w 12192000"/>
              <a:gd name="connsiteY5" fmla="*/ 432856 h 4157568"/>
              <a:gd name="connsiteX6" fmla="*/ 0 w 12192000"/>
              <a:gd name="connsiteY6" fmla="*/ 419360 h 415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57568">
                <a:moveTo>
                  <a:pt x="0" y="0"/>
                </a:moveTo>
                <a:lnTo>
                  <a:pt x="12192000" y="0"/>
                </a:lnTo>
                <a:lnTo>
                  <a:pt x="12192000" y="419367"/>
                </a:lnTo>
                <a:lnTo>
                  <a:pt x="12185476" y="432856"/>
                </a:lnTo>
                <a:cubicBezTo>
                  <a:pt x="11052861" y="2644133"/>
                  <a:pt x="8751172" y="4157568"/>
                  <a:pt x="6096002" y="4157568"/>
                </a:cubicBezTo>
                <a:cubicBezTo>
                  <a:pt x="3440831" y="4157568"/>
                  <a:pt x="1139143" y="2644133"/>
                  <a:pt x="6528" y="432856"/>
                </a:cubicBezTo>
                <a:lnTo>
                  <a:pt x="0" y="419360"/>
                </a:lnTo>
                <a:close/>
              </a:path>
            </a:pathLst>
          </a:custGeom>
          <a:blipFill dpi="0" rotWithShape="1">
            <a:blip r:embed="rId2"/>
            <a:srcRect/>
            <a:tile tx="0" ty="-514350" sx="100000" sy="100000" flip="none" algn="ctr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2C251AFD-DCE1-423E-B004-2EB90E200B89}"/>
              </a:ext>
            </a:extLst>
          </p:cNvPr>
          <p:cNvSpPr/>
          <p:nvPr userDrawn="1"/>
        </p:nvSpPr>
        <p:spPr>
          <a:xfrm>
            <a:off x="-1" y="3516"/>
            <a:ext cx="12192000" cy="4157568"/>
          </a:xfrm>
          <a:custGeom>
            <a:avLst/>
            <a:gdLst>
              <a:gd name="connsiteX0" fmla="*/ 0 w 12192000"/>
              <a:gd name="connsiteY0" fmla="*/ 0 h 4157568"/>
              <a:gd name="connsiteX1" fmla="*/ 12192000 w 12192000"/>
              <a:gd name="connsiteY1" fmla="*/ 0 h 4157568"/>
              <a:gd name="connsiteX2" fmla="*/ 12192000 w 12192000"/>
              <a:gd name="connsiteY2" fmla="*/ 419367 h 4157568"/>
              <a:gd name="connsiteX3" fmla="*/ 12185476 w 12192000"/>
              <a:gd name="connsiteY3" fmla="*/ 432856 h 4157568"/>
              <a:gd name="connsiteX4" fmla="*/ 6096002 w 12192000"/>
              <a:gd name="connsiteY4" fmla="*/ 4157568 h 4157568"/>
              <a:gd name="connsiteX5" fmla="*/ 6528 w 12192000"/>
              <a:gd name="connsiteY5" fmla="*/ 432856 h 4157568"/>
              <a:gd name="connsiteX6" fmla="*/ 0 w 12192000"/>
              <a:gd name="connsiteY6" fmla="*/ 419360 h 415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57568">
                <a:moveTo>
                  <a:pt x="0" y="0"/>
                </a:moveTo>
                <a:lnTo>
                  <a:pt x="12192000" y="0"/>
                </a:lnTo>
                <a:lnTo>
                  <a:pt x="12192000" y="419367"/>
                </a:lnTo>
                <a:lnTo>
                  <a:pt x="12185476" y="432856"/>
                </a:lnTo>
                <a:cubicBezTo>
                  <a:pt x="11052861" y="2644133"/>
                  <a:pt x="8751172" y="4157568"/>
                  <a:pt x="6096002" y="4157568"/>
                </a:cubicBezTo>
                <a:cubicBezTo>
                  <a:pt x="3440831" y="4157568"/>
                  <a:pt x="1139143" y="2644133"/>
                  <a:pt x="6528" y="432856"/>
                </a:cubicBezTo>
                <a:lnTo>
                  <a:pt x="0" y="419360"/>
                </a:lnTo>
                <a:close/>
              </a:path>
            </a:pathLst>
          </a:custGeom>
          <a:gradFill flip="none" rotWithShape="1">
            <a:gsLst>
              <a:gs pos="50000">
                <a:srgbClr val="002060">
                  <a:alpha val="70000"/>
                </a:srgbClr>
              </a:gs>
              <a:gs pos="0">
                <a:srgbClr val="002060">
                  <a:alpha val="80000"/>
                </a:srgbClr>
              </a:gs>
              <a:gs pos="100000">
                <a:srgbClr val="002060">
                  <a:alpha val="60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弧形 32">
            <a:extLst>
              <a:ext uri="{FF2B5EF4-FFF2-40B4-BE49-F238E27FC236}">
                <a16:creationId xmlns:a16="http://schemas.microsoft.com/office/drawing/2014/main" id="{76270DDC-1D3F-41D6-82E2-FE6B86F70428}"/>
              </a:ext>
            </a:extLst>
          </p:cNvPr>
          <p:cNvSpPr/>
          <p:nvPr userDrawn="1"/>
        </p:nvSpPr>
        <p:spPr>
          <a:xfrm>
            <a:off x="-1728788" y="-10291563"/>
            <a:ext cx="15649576" cy="15649576"/>
          </a:xfrm>
          <a:prstGeom prst="arc">
            <a:avLst>
              <a:gd name="adj1" fmla="val 2228558"/>
              <a:gd name="adj2" fmla="val 8649566"/>
            </a:avLst>
          </a:prstGeom>
          <a:noFill/>
          <a:ln w="19050">
            <a:solidFill>
              <a:srgbClr val="00206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398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91B904E-1B1E-4CA1-AB74-71210DE4EE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5" r="15471" b="44042"/>
          <a:stretch/>
        </p:blipFill>
        <p:spPr>
          <a:xfrm>
            <a:off x="4632000" y="1"/>
            <a:ext cx="7560000" cy="1260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6763D00-E512-4F76-B6C4-64D1722654C4}"/>
              </a:ext>
            </a:extLst>
          </p:cNvPr>
          <p:cNvSpPr/>
          <p:nvPr userDrawn="1"/>
        </p:nvSpPr>
        <p:spPr>
          <a:xfrm>
            <a:off x="0" y="0"/>
            <a:ext cx="12187946" cy="1260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80000"/>
                </a:srgbClr>
              </a:gs>
              <a:gs pos="0">
                <a:srgbClr val="002060">
                  <a:alpha val="70000"/>
                </a:srgbClr>
              </a:gs>
              <a:gs pos="50000">
                <a:srgbClr val="002060"/>
              </a:gs>
              <a:gs pos="75000">
                <a:srgbClr val="002060"/>
              </a:gs>
              <a:gs pos="100000">
                <a:srgbClr val="00206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64027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570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985771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77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49" r:id="rId4"/>
    <p:sldLayoutId id="2147483651" r:id="rId5"/>
    <p:sldLayoutId id="2147483652" r:id="rId6"/>
    <p:sldLayoutId id="214748365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584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057F355-9184-40C8-8865-2CCDA7CEB7FC}"/>
              </a:ext>
            </a:extLst>
          </p:cNvPr>
          <p:cNvSpPr/>
          <p:nvPr/>
        </p:nvSpPr>
        <p:spPr>
          <a:xfrm>
            <a:off x="172720" y="2150922"/>
            <a:ext cx="11856720" cy="419558"/>
          </a:xfrm>
          <a:prstGeom prst="rect">
            <a:avLst/>
          </a:prstGeom>
          <a:solidFill>
            <a:srgbClr val="CC9C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D8FAF16-9DED-49F5-948E-CD72A0E97903}"/>
              </a:ext>
            </a:extLst>
          </p:cNvPr>
          <p:cNvSpPr txBox="1"/>
          <p:nvPr/>
        </p:nvSpPr>
        <p:spPr>
          <a:xfrm>
            <a:off x="0" y="1235073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Lesson 7 Applications of DSP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79DA8A-4B2F-4AF7-9CA9-635259152DF0}"/>
              </a:ext>
            </a:extLst>
          </p:cNvPr>
          <p:cNvSpPr txBox="1"/>
          <p:nvPr/>
        </p:nvSpPr>
        <p:spPr>
          <a:xfrm>
            <a:off x="7112000" y="2951946"/>
            <a:ext cx="477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任课教师：刘昱朗</a:t>
            </a:r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Email: yulangliu@hotmail.com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59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3FDCE1B-ACD9-4F27-BC87-E36460E4526C}"/>
              </a:ext>
            </a:extLst>
          </p:cNvPr>
          <p:cNvSpPr txBox="1"/>
          <p:nvPr/>
        </p:nvSpPr>
        <p:spPr>
          <a:xfrm>
            <a:off x="838200" y="1259175"/>
            <a:ext cx="1060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Audio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7896807-A281-4B1B-80F6-8349D7465CE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Applications of DSP  (TI)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20CBC16-9380-48CA-AA53-5F9D4CD83A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6" r="13333"/>
          <a:stretch/>
        </p:blipFill>
        <p:spPr>
          <a:xfrm>
            <a:off x="457194" y="1938188"/>
            <a:ext cx="5575714" cy="43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5EF1CCF-4F0C-492B-8133-CC3ED2755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908" y="1938188"/>
            <a:ext cx="593596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7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3FDCE1B-ACD9-4F27-BC87-E36460E4526C}"/>
              </a:ext>
            </a:extLst>
          </p:cNvPr>
          <p:cNvSpPr txBox="1"/>
          <p:nvPr/>
        </p:nvSpPr>
        <p:spPr>
          <a:xfrm>
            <a:off x="838200" y="1259175"/>
            <a:ext cx="1060721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Video encoding/decoding</a:t>
            </a:r>
          </a:p>
          <a:p>
            <a:br>
              <a:rPr lang="en-US" altLang="zh-CN" dirty="0"/>
            </a:b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451FD6C-52D1-4A81-A45A-D95CD60D45A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Applications of DSP  (TI)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070E9CC-4AE1-4AA0-9B61-02A74CA1D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998" y="2206231"/>
            <a:ext cx="6400000" cy="3600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CA8C3E7-40E6-4F85-B7C3-9983D4506E5C}"/>
              </a:ext>
            </a:extLst>
          </p:cNvPr>
          <p:cNvSpPr/>
          <p:nvPr/>
        </p:nvSpPr>
        <p:spPr>
          <a:xfrm>
            <a:off x="419100" y="2423822"/>
            <a:ext cx="478989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55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H.265 (Encode/Decode)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55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H.264 BP/HP (Encode/Decode)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55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H.264 MP (Decode)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55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MPEG4 (Encode/Decode)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55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MPEG2 (Encode/Decode)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55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JPEG (Encode/Decode)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55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JPEG2000 (Encode/Decode)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55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AVC Intra/Ultra (Encode)</a:t>
            </a:r>
            <a:endParaRPr lang="en-US" altLang="zh-CN" sz="2400" b="0" i="0" dirty="0">
              <a:solidFill>
                <a:srgbClr val="555555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415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3FDCE1B-ACD9-4F27-BC87-E36460E4526C}"/>
              </a:ext>
            </a:extLst>
          </p:cNvPr>
          <p:cNvSpPr txBox="1"/>
          <p:nvPr/>
        </p:nvSpPr>
        <p:spPr>
          <a:xfrm>
            <a:off x="838200" y="1259175"/>
            <a:ext cx="1060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Biometrics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451FD6C-52D1-4A81-A45A-D95CD60D45A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Applications of DSP  (TI)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AD6ADC-35A7-45EE-88DD-C1B9ADDE22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178"/>
          <a:stretch/>
        </p:blipFill>
        <p:spPr>
          <a:xfrm>
            <a:off x="236302" y="2333900"/>
            <a:ext cx="7421930" cy="28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DBE0A0-9AFB-46EC-B3FC-6D1B85638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32" y="2333900"/>
            <a:ext cx="431999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6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451FD6C-52D1-4A81-A45A-D95CD60D45A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Applications of DSP  (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GOODiX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A76F4D7-0253-499D-8646-B0FD37CDE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5329"/>
            <a:ext cx="12192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0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451FD6C-52D1-4A81-A45A-D95CD60D45A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Applications of DSP  (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GOODiX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206624-5DE6-4767-B2C4-6417756CA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46" y="2090041"/>
            <a:ext cx="5295900" cy="40957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665617-A52C-41A8-BAE9-D10FEE4909F0}"/>
              </a:ext>
            </a:extLst>
          </p:cNvPr>
          <p:cNvSpPr txBox="1"/>
          <p:nvPr/>
        </p:nvSpPr>
        <p:spPr>
          <a:xfrm>
            <a:off x="5609689" y="1413960"/>
            <a:ext cx="623641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Remarkable stability under extreme conditions (temperature, humidity, and etc.)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Original Lamination Solution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Won 2017 COMPUTEX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d&amp;i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awards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Commercialized on flagship models from HUAWEI, OPPO, vivo, Xiaomi, Honor, OnePlus, Redmi, ZTE, MEIZU, Lenovo, Moto,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iQOO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realme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BlackShark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etc.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1510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451FD6C-52D1-4A81-A45A-D95CD60D45A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Applications of DSP  (ADI)</a:t>
            </a:r>
          </a:p>
        </p:txBody>
      </p:sp>
    </p:spTree>
    <p:extLst>
      <p:ext uri="{BB962C8B-B14F-4D97-AF65-F5344CB8AC3E}">
        <p14:creationId xmlns:p14="http://schemas.microsoft.com/office/powerpoint/2010/main" val="316336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451FD6C-52D1-4A81-A45A-D95CD60D45A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Applications of DSP  (ADI)</a:t>
            </a:r>
          </a:p>
        </p:txBody>
      </p:sp>
    </p:spTree>
    <p:extLst>
      <p:ext uri="{BB962C8B-B14F-4D97-AF65-F5344CB8AC3E}">
        <p14:creationId xmlns:p14="http://schemas.microsoft.com/office/powerpoint/2010/main" val="46779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451FD6C-52D1-4A81-A45A-D95CD60D45A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Applications of DSP  (ADI)</a:t>
            </a:r>
          </a:p>
        </p:txBody>
      </p:sp>
    </p:spTree>
    <p:extLst>
      <p:ext uri="{BB962C8B-B14F-4D97-AF65-F5344CB8AC3E}">
        <p14:creationId xmlns:p14="http://schemas.microsoft.com/office/powerpoint/2010/main" val="78086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451FD6C-52D1-4A81-A45A-D95CD60D45A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Applications of DSP  (ADI)</a:t>
            </a:r>
          </a:p>
        </p:txBody>
      </p:sp>
    </p:spTree>
    <p:extLst>
      <p:ext uri="{BB962C8B-B14F-4D97-AF65-F5344CB8AC3E}">
        <p14:creationId xmlns:p14="http://schemas.microsoft.com/office/powerpoint/2010/main" val="48893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63F3B-BA30-449B-B55D-8F3DAB387B1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Terms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C50928-2496-41EA-9B64-C3C1481EE49F}"/>
              </a:ext>
            </a:extLst>
          </p:cNvPr>
          <p:cNvSpPr txBox="1">
            <a:spLocks/>
          </p:cNvSpPr>
          <p:nvPr/>
        </p:nvSpPr>
        <p:spPr>
          <a:xfrm>
            <a:off x="538480" y="1474931"/>
            <a:ext cx="11653520" cy="50179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Numerical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数值的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Proportion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Infinite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无限的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Simultaneously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Iterative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Compatibility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兼容性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Aliasing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Digitization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数值化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1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59B67-F493-41BC-B20B-08584203AF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78464A-6B6F-4E59-919F-1423BFB176D6}"/>
              </a:ext>
            </a:extLst>
          </p:cNvPr>
          <p:cNvSpPr txBox="1">
            <a:spLocks/>
          </p:cNvSpPr>
          <p:nvPr/>
        </p:nvSpPr>
        <p:spPr>
          <a:xfrm>
            <a:off x="934720" y="1325880"/>
            <a:ext cx="11043920" cy="5400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Contents </a:t>
            </a:r>
          </a:p>
          <a:p>
            <a:pPr marL="687600"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Digital Signal Processing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数字信号处理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7600"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Digital Signal Processors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数字信号处理器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76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Applications of DSP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Terms</a:t>
            </a:r>
          </a:p>
        </p:txBody>
      </p:sp>
    </p:spTree>
    <p:extLst>
      <p:ext uri="{BB962C8B-B14F-4D97-AF65-F5344CB8AC3E}">
        <p14:creationId xmlns:p14="http://schemas.microsoft.com/office/powerpoint/2010/main" val="225769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63F3B-BA30-449B-B55D-8F3DAB387B1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Terms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C50928-2496-41EA-9B64-C3C1481EE49F}"/>
              </a:ext>
            </a:extLst>
          </p:cNvPr>
          <p:cNvSpPr txBox="1">
            <a:spLocks/>
          </p:cNvSpPr>
          <p:nvPr/>
        </p:nvSpPr>
        <p:spPr>
          <a:xfrm>
            <a:off x="538480" y="1474931"/>
            <a:ext cx="11653520" cy="50179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Baseband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Spectrum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频谱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Undersampling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欠采样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Real time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Simulation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仿真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Nyquist Theorem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奈奎斯特定理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Full scale range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满量程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SNR signal to noise ratio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信噪比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Power dissipation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功耗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948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63F3B-BA30-449B-B55D-8F3DAB387B1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Terms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C50928-2496-41EA-9B64-C3C1481EE49F}"/>
              </a:ext>
            </a:extLst>
          </p:cNvPr>
          <p:cNvSpPr txBox="1">
            <a:spLocks/>
          </p:cNvSpPr>
          <p:nvPr/>
        </p:nvSpPr>
        <p:spPr>
          <a:xfrm>
            <a:off x="538480" y="1474931"/>
            <a:ext cx="11653520" cy="50179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Multiplier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乘法器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Accumulator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累加器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Shifter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位移器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Parallel Architecture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并行结构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Ripple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纹波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compression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数据压缩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Cutoff frequency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截止频率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 printed circuit board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印刷电路板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CAD computer aid design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计算机辅助设计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12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Digital Signal Processing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6802A4-FC73-4FA5-9D93-06D7AFA9404F}"/>
              </a:ext>
            </a:extLst>
          </p:cNvPr>
          <p:cNvSpPr txBox="1"/>
          <p:nvPr/>
        </p:nvSpPr>
        <p:spPr>
          <a:xfrm>
            <a:off x="910119" y="1602769"/>
            <a:ext cx="1014059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Digital signal processing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(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is the use of digital processing,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such as by computers or more specialized digital signal processors, to perform a wide variety of signal processing operations. The signals processed in this manner are a sequence of numbers that represent samples of a continuous variable in a domain such as time, space, or frequency.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574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Digital Signal Processor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8A02FE-78DE-4D27-950E-2BA0057CF94B}"/>
              </a:ext>
            </a:extLst>
          </p:cNvPr>
          <p:cNvSpPr txBox="1"/>
          <p:nvPr/>
        </p:nvSpPr>
        <p:spPr>
          <a:xfrm>
            <a:off x="792394" y="1351640"/>
            <a:ext cx="1060721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What is a DSP (Digital Signal Processor)?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	</a:t>
            </a:r>
          </a:p>
          <a:p>
            <a:pPr algn="just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DSPs are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processors or microcomputers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whose hardware, software, and instruction sets are optimized for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high-speed numeric processing applications­,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 essential for processing digital data representing analog signals in real time.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3BBE03-CC5C-4FB7-9CD3-024AA1D7E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55" y="4260318"/>
            <a:ext cx="8179487" cy="24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1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23B465-EB40-42D4-A5E4-8300185F627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Digital Signal Processor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DF7309-0208-4001-A0A2-2B8820A62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552" y="3634480"/>
            <a:ext cx="7933096" cy="319579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3AAC258-B383-4D4D-A70B-4122BF65CC14}"/>
              </a:ext>
            </a:extLst>
          </p:cNvPr>
          <p:cNvSpPr txBox="1"/>
          <p:nvPr/>
        </p:nvSpPr>
        <p:spPr>
          <a:xfrm>
            <a:off x="838200" y="1259175"/>
            <a:ext cx="10607211" cy="2601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Program Memory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Memory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Compute Engine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Input/output </a:t>
            </a:r>
          </a:p>
        </p:txBody>
      </p:sp>
    </p:spTree>
    <p:extLst>
      <p:ext uri="{BB962C8B-B14F-4D97-AF65-F5344CB8AC3E}">
        <p14:creationId xmlns:p14="http://schemas.microsoft.com/office/powerpoint/2010/main" val="225125799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Digital Signal Processor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CB9970-9D7F-4C6E-BC5C-89B6FB0E3C78}"/>
              </a:ext>
            </a:extLst>
          </p:cNvPr>
          <p:cNvSpPr txBox="1"/>
          <p:nvPr/>
        </p:nvSpPr>
        <p:spPr>
          <a:xfrm>
            <a:off x="838200" y="1259175"/>
            <a:ext cx="10607211" cy="510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Advantages</a:t>
            </a:r>
          </a:p>
          <a:p>
            <a:pPr marL="5485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DSP offers very high accuracy. </a:t>
            </a:r>
          </a:p>
          <a:p>
            <a:pPr marL="5485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digital implementation is cheaper compare to analog counterpart.</a:t>
            </a:r>
          </a:p>
          <a:p>
            <a:pPr marL="5485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DSP reconfiguration is very easy and only code or DSP program need to be flashed after changes are incorporated as per requirements.</a:t>
            </a:r>
          </a:p>
          <a:p>
            <a:pPr marL="5485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DSP offers various interface types. </a:t>
            </a:r>
          </a:p>
          <a:p>
            <a:pPr marL="5485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High-speed </a:t>
            </a:r>
          </a:p>
        </p:txBody>
      </p:sp>
    </p:spTree>
    <p:extLst>
      <p:ext uri="{BB962C8B-B14F-4D97-AF65-F5344CB8AC3E}">
        <p14:creationId xmlns:p14="http://schemas.microsoft.com/office/powerpoint/2010/main" val="404545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Digital Signal Processor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CB9970-9D7F-4C6E-BC5C-89B6FB0E3C78}"/>
              </a:ext>
            </a:extLst>
          </p:cNvPr>
          <p:cNvSpPr txBox="1"/>
          <p:nvPr/>
        </p:nvSpPr>
        <p:spPr>
          <a:xfrm>
            <a:off x="838200" y="1259175"/>
            <a:ext cx="10607211" cy="3443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Disadvantages</a:t>
            </a:r>
          </a:p>
          <a:p>
            <a:pPr marL="5485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Moreover it requires extra modules. Due to use of this extra components complex of DSP based hardware increases.</a:t>
            </a:r>
          </a:p>
          <a:p>
            <a:pPr marL="5485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Most of the DSP chips are very costly and hence one needs to use the appropriate IC as per requirements ( hardware, software ).</a:t>
            </a:r>
          </a:p>
          <a:p>
            <a:pPr marL="5485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Power Consumption</a:t>
            </a:r>
          </a:p>
        </p:txBody>
      </p:sp>
    </p:spTree>
    <p:extLst>
      <p:ext uri="{BB962C8B-B14F-4D97-AF65-F5344CB8AC3E}">
        <p14:creationId xmlns:p14="http://schemas.microsoft.com/office/powerpoint/2010/main" val="32237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Applications of DSP  (TI)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FDCE1B-ACD9-4F27-BC87-E36460E4526C}"/>
              </a:ext>
            </a:extLst>
          </p:cNvPr>
          <p:cNvSpPr txBox="1"/>
          <p:nvPr/>
        </p:nvSpPr>
        <p:spPr>
          <a:xfrm>
            <a:off x="838200" y="1259175"/>
            <a:ext cx="1060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Machine vision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4B99C6-93E8-48F1-A162-247BD676D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030"/>
          <a:stretch/>
        </p:blipFill>
        <p:spPr>
          <a:xfrm>
            <a:off x="580426" y="2060875"/>
            <a:ext cx="5298292" cy="32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931044-8A68-4F86-9F1A-BF4B53724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718" y="2060875"/>
            <a:ext cx="5760001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8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658C4-4B0B-48EC-9D47-EBF6A0D739C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Applications of DSP  (TI)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9CDECE-6130-48F4-BD1B-ACB51BDED209}"/>
              </a:ext>
            </a:extLst>
          </p:cNvPr>
          <p:cNvSpPr txBox="1"/>
          <p:nvPr/>
        </p:nvSpPr>
        <p:spPr>
          <a:xfrm>
            <a:off x="838200" y="1259175"/>
            <a:ext cx="1060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Avionics and defense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693254-CE67-4E06-9DFD-3AF88C607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160" y="2244733"/>
            <a:ext cx="5939998" cy="396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DBE040-F797-482E-B660-7EB59DC8D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77" y="2244733"/>
            <a:ext cx="5968086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577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3588</TotalTime>
  <Words>546</Words>
  <Application>Microsoft Office PowerPoint</Application>
  <PresentationFormat>宽屏</PresentationFormat>
  <Paragraphs>90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等线</vt:lpstr>
      <vt:lpstr>黑体</vt:lpstr>
      <vt:lpstr>微软雅黑</vt:lpstr>
      <vt:lpstr>Arial</vt:lpstr>
      <vt:lpstr>Calibri</vt:lpstr>
      <vt:lpstr>Century Gothic</vt:lpstr>
      <vt:lpstr>Segoe UI</vt:lpstr>
      <vt:lpstr>Segoe UI Light</vt:lpstr>
      <vt:lpstr>Times New Roman</vt:lpstr>
      <vt:lpstr>Wingdings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Liu Yulang</cp:lastModifiedBy>
  <cp:revision>442</cp:revision>
  <dcterms:created xsi:type="dcterms:W3CDTF">2019-03-27T07:16:23Z</dcterms:created>
  <dcterms:modified xsi:type="dcterms:W3CDTF">2019-11-04T12:19:40Z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2019-04-12T10:11:56.7320120Z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fcee90d4-c24c-4b20-9bba-57853b7e4a6e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